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HK Grotesk Bold" panose="020B0604020202020204" charset="0"/>
      <p:regular r:id="rId36"/>
    </p:embeddedFont>
    <p:embeddedFont>
      <p:font typeface="Public Sans" panose="020B0604020202020204" charset="0"/>
      <p:regular r:id="rId37"/>
    </p:embeddedFont>
    <p:embeddedFont>
      <p:font typeface="Public Sans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7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443435" y="3988296"/>
            <a:ext cx="10404872" cy="10404872"/>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V="1">
            <a:off x="9326562" y="-4106168"/>
            <a:ext cx="10404872" cy="10404872"/>
          </a:xfrm>
          <a:custGeom>
            <a:avLst/>
            <a:gdLst/>
            <a:ahLst/>
            <a:cxnLst/>
            <a:rect l="l" t="t" r="r" b="b"/>
            <a:pathLst>
              <a:path w="10404872" h="10404872">
                <a:moveTo>
                  <a:pt x="0" y="10404872"/>
                </a:moveTo>
                <a:lnTo>
                  <a:pt x="10404873" y="10404872"/>
                </a:lnTo>
                <a:lnTo>
                  <a:pt x="10404873" y="0"/>
                </a:lnTo>
                <a:lnTo>
                  <a:pt x="0" y="0"/>
                </a:lnTo>
                <a:lnTo>
                  <a:pt x="0" y="104048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4"/>
            <a:stretch>
              <a:fillRect/>
            </a:stretch>
          </a:blipFill>
        </p:spPr>
        <p:txBody>
          <a:bodyPr/>
          <a:lstStyle/>
          <a:p>
            <a:endParaRPr lang="en-IN"/>
          </a:p>
        </p:txBody>
      </p:sp>
      <p:grpSp>
        <p:nvGrpSpPr>
          <p:cNvPr id="5" name="Group 5"/>
          <p:cNvGrpSpPr/>
          <p:nvPr/>
        </p:nvGrpSpPr>
        <p:grpSpPr>
          <a:xfrm>
            <a:off x="2348126" y="2910893"/>
            <a:ext cx="13591748" cy="4465213"/>
            <a:chOff x="0" y="0"/>
            <a:chExt cx="18122331" cy="5953617"/>
          </a:xfrm>
        </p:grpSpPr>
        <p:sp>
          <p:nvSpPr>
            <p:cNvPr id="6" name="TextBox 6"/>
            <p:cNvSpPr txBox="1"/>
            <p:nvPr/>
          </p:nvSpPr>
          <p:spPr>
            <a:xfrm>
              <a:off x="0" y="-76200"/>
              <a:ext cx="18122331" cy="4886450"/>
            </a:xfrm>
            <a:prstGeom prst="rect">
              <a:avLst/>
            </a:prstGeom>
          </p:spPr>
          <p:txBody>
            <a:bodyPr lIns="0" tIns="0" rIns="0" bIns="0" rtlCol="0" anchor="t">
              <a:spAutoFit/>
            </a:bodyPr>
            <a:lstStyle/>
            <a:p>
              <a:pPr algn="ctr">
                <a:lnSpc>
                  <a:spcPts val="14553"/>
                </a:lnSpc>
              </a:pPr>
              <a:r>
                <a:rPr lang="en-US" sz="11550">
                  <a:solidFill>
                    <a:srgbClr val="FFFFFF"/>
                  </a:solidFill>
                  <a:latin typeface="HK Grotesk Bold"/>
                  <a:ea typeface="HK Grotesk Bold"/>
                  <a:cs typeface="HK Grotesk Bold"/>
                  <a:sym typeface="HK Grotesk Bold"/>
                </a:rPr>
                <a:t>    etflix </a:t>
              </a:r>
            </a:p>
            <a:p>
              <a:pPr algn="ctr">
                <a:lnSpc>
                  <a:spcPts val="14553"/>
                </a:lnSpc>
              </a:pPr>
              <a:r>
                <a:rPr lang="en-US" sz="11550">
                  <a:solidFill>
                    <a:srgbClr val="FFFFFF"/>
                  </a:solidFill>
                  <a:latin typeface="HK Grotesk Bold"/>
                  <a:ea typeface="HK Grotesk Bold"/>
                  <a:cs typeface="HK Grotesk Bold"/>
                  <a:sym typeface="HK Grotesk Bold"/>
                </a:rPr>
                <a:t>Data Analysis</a:t>
              </a:r>
            </a:p>
          </p:txBody>
        </p:sp>
        <p:sp>
          <p:nvSpPr>
            <p:cNvPr id="7" name="TextBox 7"/>
            <p:cNvSpPr txBox="1"/>
            <p:nvPr/>
          </p:nvSpPr>
          <p:spPr>
            <a:xfrm>
              <a:off x="51054" y="5171471"/>
              <a:ext cx="18071277" cy="782147"/>
            </a:xfrm>
            <a:prstGeom prst="rect">
              <a:avLst/>
            </a:prstGeom>
          </p:spPr>
          <p:txBody>
            <a:bodyPr lIns="0" tIns="0" rIns="0" bIns="0" rtlCol="0" anchor="t">
              <a:spAutoFit/>
            </a:bodyPr>
            <a:lstStyle/>
            <a:p>
              <a:pPr algn="ctr">
                <a:lnSpc>
                  <a:spcPts val="4810"/>
                </a:lnSpc>
                <a:spcBef>
                  <a:spcPct val="0"/>
                </a:spcBef>
              </a:pPr>
              <a:r>
                <a:rPr lang="en-US" sz="3436">
                  <a:solidFill>
                    <a:srgbClr val="FFFFFF"/>
                  </a:solidFill>
                  <a:latin typeface="Public Sans"/>
                  <a:ea typeface="Public Sans"/>
                  <a:cs typeface="Public Sans"/>
                  <a:sym typeface="Public Sans"/>
                </a:rPr>
                <a:t>Understanding Viewer Preferences and Performance</a:t>
              </a:r>
            </a:p>
          </p:txBody>
        </p:sp>
      </p:grpSp>
      <p:sp>
        <p:nvSpPr>
          <p:cNvPr id="8" name="TextBox 8"/>
          <p:cNvSpPr txBox="1"/>
          <p:nvPr/>
        </p:nvSpPr>
        <p:spPr>
          <a:xfrm>
            <a:off x="13792200" y="8842945"/>
            <a:ext cx="3892272" cy="1231106"/>
          </a:xfrm>
          <a:prstGeom prst="rect">
            <a:avLst/>
          </a:prstGeom>
        </p:spPr>
        <p:txBody>
          <a:bodyPr lIns="0" tIns="0" rIns="0" bIns="0" rtlCol="0" anchor="t">
            <a:spAutoFit/>
          </a:bodyPr>
          <a:lstStyle/>
          <a:p>
            <a:pPr algn="ctr">
              <a:lnSpc>
                <a:spcPts val="4800"/>
              </a:lnSpc>
              <a:spcBef>
                <a:spcPct val="0"/>
              </a:spcBef>
            </a:pPr>
            <a:r>
              <a:rPr lang="en-US" sz="4500" b="1" dirty="0">
                <a:solidFill>
                  <a:srgbClr val="FFFFFF"/>
                </a:solidFill>
                <a:latin typeface="HK Grotesk Bold"/>
                <a:ea typeface="HK Grotesk Bold"/>
                <a:cs typeface="HK Grotesk Bold"/>
                <a:sym typeface="HK Grotesk Bold"/>
              </a:rPr>
              <a:t>-Arc Prabh</a:t>
            </a:r>
          </a:p>
          <a:p>
            <a:pPr algn="ctr">
              <a:lnSpc>
                <a:spcPts val="4800"/>
              </a:lnSpc>
              <a:spcBef>
                <a:spcPct val="0"/>
              </a:spcBef>
            </a:pPr>
            <a:endParaRPr lang="en-US" sz="4000" dirty="0">
              <a:solidFill>
                <a:srgbClr val="FFFFFF"/>
              </a:solidFill>
              <a:latin typeface="HK Grotesk Bold"/>
              <a:ea typeface="HK Grotesk Bold"/>
              <a:cs typeface="HK Grotesk Bold"/>
              <a:sym typeface="HK Grotesk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2. Remove Duplicates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4" lvl="1" indent="-313057" algn="l">
              <a:lnSpc>
                <a:spcPts val="4060"/>
              </a:lnSpc>
              <a:buFont typeface="Arial"/>
              <a:buChar char="•"/>
            </a:pPr>
            <a:r>
              <a:rPr lang="en-US" sz="290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a:ea typeface="HK Grotesk Bold"/>
                <a:cs typeface="HK Grotesk Bold"/>
                <a:sym typeface="HK Grotesk Bold"/>
              </a:rPr>
              <a:t>3. Refactoring Columns with Multiple Values into Separate Tables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4"/>
            <a:stretch>
              <a:fillRect/>
            </a:stretch>
          </a:blipFill>
        </p:spPr>
        <p:txBody>
          <a:bodyPr/>
          <a:lstStyle/>
          <a:p>
            <a:endParaRPr lang="en-IN"/>
          </a:p>
        </p:txBody>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5"/>
            <a:stretch>
              <a:fillRect/>
            </a:stretch>
          </a:blipFill>
        </p:spPr>
        <p:txBody>
          <a:bodyPr/>
          <a:lstStyle/>
          <a:p>
            <a:endParaRPr lang="en-IN"/>
          </a:p>
        </p:txBody>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4. Data type conversions for date added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p>
          <a:p>
            <a:pPr marL="0" lvl="0" indent="0" algn="l">
              <a:lnSpc>
                <a:spcPts val="4859"/>
              </a:lnSpc>
            </a:pPr>
            <a:r>
              <a:rPr lang="en-US" sz="2999">
                <a:solidFill>
                  <a:srgbClr val="FFFFFF"/>
                </a:solidFill>
                <a:latin typeface="Public Sans"/>
                <a:ea typeface="Public Sans"/>
                <a:cs typeface="Public Sans"/>
                <a:sym typeface="Public Sans"/>
              </a:rPr>
              <a:t>This approach improves data completeness and enhances geographical insights within the dataset.</a:t>
            </a: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5. Populating missing values in Country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6. Populating missing values in Duration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319" lvl="1" indent="-516160" algn="l">
              <a:lnSpc>
                <a:spcPts val="5737"/>
              </a:lnSpc>
              <a:spcBef>
                <a:spcPct val="0"/>
              </a:spcBef>
              <a:buAutoNum type="arabicPeriod"/>
            </a:pPr>
            <a:r>
              <a:rPr lang="en-US" sz="4781">
                <a:solidFill>
                  <a:srgbClr val="FFFFFF"/>
                </a:solidFill>
                <a:latin typeface="HK Grotesk Bold"/>
                <a:ea typeface="HK Grotesk Bold"/>
                <a:cs typeface="HK Grotesk Bold"/>
                <a:sym typeface="HK Grotesk Bold"/>
              </a:rPr>
              <a:t>For each director count the number of movies and tv shows created by them in separate columns for directors who have created tv shows and movies both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Top 6 rows of the Output table</a:t>
            </a:r>
          </a:p>
        </p:txBody>
      </p:sp>
      <p:graphicFrame>
        <p:nvGraphicFramePr>
          <p:cNvPr id="3" name="Table 3"/>
          <p:cNvGraphicFramePr>
            <a:graphicFrameLocks noGrp="1"/>
          </p:cNvGraphicFramePr>
          <p:nvPr/>
        </p:nvGraphicFramePr>
        <p:xfrm>
          <a:off x="1028700" y="2777937"/>
          <a:ext cx="16066840"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Shows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2. Which country has highest number of comedy movies </a:t>
            </a:r>
          </a:p>
        </p:txBody>
      </p:sp>
      <p:graphicFrame>
        <p:nvGraphicFramePr>
          <p:cNvPr id="5" name="Table 5"/>
          <p:cNvGraphicFramePr>
            <a:graphicFrameLocks noGrp="1"/>
          </p:cNvGraphicFramePr>
          <p:nvPr/>
        </p:nvGraphicFramePr>
        <p:xfrm>
          <a:off x="8353854" y="7872584"/>
          <a:ext cx="9124255" cy="1936549"/>
        </p:xfrm>
        <a:graphic>
          <a:graphicData uri="http://schemas.openxmlformats.org/drawingml/2006/table">
            <a:tbl>
              <a:tblPr/>
              <a:tblGrid>
                <a:gridCol w="5156564">
                  <a:extLst>
                    <a:ext uri="{9D8B030D-6E8A-4147-A177-3AD203B41FA5}">
                      <a16:colId xmlns:a16="http://schemas.microsoft.com/office/drawing/2014/main" val="20000"/>
                    </a:ext>
                  </a:extLst>
                </a:gridCol>
                <a:gridCol w="3967691">
                  <a:extLst>
                    <a:ext uri="{9D8B030D-6E8A-4147-A177-3AD203B41FA5}">
                      <a16:colId xmlns:a16="http://schemas.microsoft.com/office/drawing/2014/main" val="20001"/>
                    </a:ext>
                  </a:extLst>
                </a:gridCol>
              </a:tblGrid>
              <a:tr h="971583">
                <a:tc>
                  <a:txBody>
                    <a:bodyPr/>
                    <a:lstStyle/>
                    <a:p>
                      <a:pPr algn="ctr">
                        <a:lnSpc>
                          <a:spcPts val="3878"/>
                        </a:lnSpc>
                        <a:defRPr/>
                      </a:pPr>
                      <a:r>
                        <a:rPr lang="en-US" sz="2770">
                          <a:solidFill>
                            <a:srgbClr val="404040"/>
                          </a:solidFill>
                          <a:latin typeface="HK Grotesk Bold"/>
                          <a:ea typeface="HK Grotesk Bold"/>
                          <a:cs typeface="HK Grotesk Bold"/>
                          <a:sym typeface="HK Grotesk Bold"/>
                        </a:rPr>
                        <a:t>Country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64967">
                <a:tc>
                  <a:txBody>
                    <a:bodyPr/>
                    <a:lstStyle/>
                    <a:p>
                      <a:pPr algn="ctr">
                        <a:lnSpc>
                          <a:spcPts val="3598"/>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970614" y="1642617"/>
            <a:ext cx="8541833" cy="514350"/>
          </a:xfrm>
          <a:prstGeom prst="rect">
            <a:avLst/>
          </a:prstGeom>
        </p:spPr>
        <p:txBody>
          <a:bodyPr lIns="0" tIns="0" rIns="0" bIns="0" rtlCol="0" anchor="t">
            <a:spAutoFit/>
          </a:bodyPr>
          <a:lstStyle/>
          <a:p>
            <a:pPr marL="647700" lvl="1" indent="-323850" algn="l">
              <a:lnSpc>
                <a:spcPts val="4199"/>
              </a:lnSpc>
              <a:buAutoNum type="arabicPeriod"/>
            </a:pPr>
            <a:r>
              <a:rPr lang="en-US" sz="2999">
                <a:solidFill>
                  <a:srgbClr val="FFFFFF"/>
                </a:solidFill>
                <a:latin typeface="Public Sans"/>
                <a:ea typeface="Public Sans"/>
                <a:cs typeface="Public Sans"/>
                <a:sym typeface="Public Sans"/>
              </a:rPr>
              <a:t> Introduction </a:t>
            </a:r>
          </a:p>
        </p:txBody>
      </p:sp>
      <p:sp>
        <p:nvSpPr>
          <p:cNvPr id="4" name="TextBox 4"/>
          <p:cNvSpPr txBox="1"/>
          <p:nvPr/>
        </p:nvSpPr>
        <p:spPr>
          <a:xfrm>
            <a:off x="11314833" y="37433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3.  Workflow</a:t>
            </a:r>
          </a:p>
        </p:txBody>
      </p:sp>
      <p:sp>
        <p:nvSpPr>
          <p:cNvPr id="5" name="TextBox 5"/>
          <p:cNvSpPr txBox="1"/>
          <p:nvPr/>
        </p:nvSpPr>
        <p:spPr>
          <a:xfrm>
            <a:off x="11314833" y="589597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5. Data Cleaning</a:t>
            </a:r>
          </a:p>
        </p:txBody>
      </p:sp>
      <p:sp>
        <p:nvSpPr>
          <p:cNvPr id="6" name="TextBox 6"/>
          <p:cNvSpPr txBox="1"/>
          <p:nvPr/>
        </p:nvSpPr>
        <p:spPr>
          <a:xfrm>
            <a:off x="11314833" y="69723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6. Data Analysis</a:t>
            </a:r>
          </a:p>
        </p:txBody>
      </p:sp>
      <p:sp>
        <p:nvSpPr>
          <p:cNvPr id="7" name="TextBox 7"/>
          <p:cNvSpPr txBox="1"/>
          <p:nvPr/>
        </p:nvSpPr>
        <p:spPr>
          <a:xfrm>
            <a:off x="1838168" y="3552825"/>
            <a:ext cx="5378831" cy="2667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Content Table</a:t>
            </a:r>
          </a:p>
        </p:txBody>
      </p:sp>
      <p:sp>
        <p:nvSpPr>
          <p:cNvPr id="8" name="TextBox 8"/>
          <p:cNvSpPr txBox="1"/>
          <p:nvPr/>
        </p:nvSpPr>
        <p:spPr>
          <a:xfrm>
            <a:off x="11314833" y="26670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2. Objectives and Scope </a:t>
            </a:r>
          </a:p>
        </p:txBody>
      </p:sp>
      <p:sp>
        <p:nvSpPr>
          <p:cNvPr id="9" name="TextBox 9"/>
          <p:cNvSpPr txBox="1"/>
          <p:nvPr/>
        </p:nvSpPr>
        <p:spPr>
          <a:xfrm>
            <a:off x="11314833" y="481965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4. Data Collection and Loading</a:t>
            </a:r>
          </a:p>
        </p:txBody>
      </p:sp>
      <p:sp>
        <p:nvSpPr>
          <p:cNvPr id="10" name="TextBox 10"/>
          <p:cNvSpPr txBox="1"/>
          <p:nvPr/>
        </p:nvSpPr>
        <p:spPr>
          <a:xfrm>
            <a:off x="11314833" y="80486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7. Insights and 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3. For each year (as per date added to netflix), which director has maximum number of movies released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Last 6 rows of the Output table</a:t>
            </a:r>
          </a:p>
        </p:txBody>
      </p:sp>
      <p:graphicFrame>
        <p:nvGraphicFramePr>
          <p:cNvPr id="3" name="Table 3"/>
          <p:cNvGraphicFramePr>
            <a:graphicFrameLocks noGrp="1"/>
          </p:cNvGraphicFramePr>
          <p:nvPr/>
        </p:nvGraphicFramePr>
        <p:xfrm>
          <a:off x="1028700" y="2777937"/>
          <a:ext cx="16066840" cy="6682371"/>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75">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Year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2656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3" name="Picture 3"/>
          <p:cNvPicPr>
            <a:picLocks noChangeAspect="1"/>
          </p:cNvPicPr>
          <p:nvPr/>
        </p:nvPicPr>
        <p:blipFill>
          <a:blip r:embed="rId4"/>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a:ea typeface="HK Grotesk Bold"/>
                <a:cs typeface="HK Grotesk Bold"/>
                <a:sym typeface="HK Grotesk Bold"/>
              </a:rPr>
              <a:t>Directors with highest number of movies in respective year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4. What is the average duration of movies in each genre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a:ea typeface="HK Grotesk Bold"/>
                <a:cs typeface="HK Grotesk Bold"/>
                <a:sym typeface="HK Grotesk Bold"/>
              </a:rPr>
              <a:t>Top 5 movies with highest average duration time in minutes</a:t>
            </a: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4" name="Picture 4"/>
          <p:cNvPicPr>
            <a:picLocks noChangeAspect="1"/>
          </p:cNvPicPr>
          <p:nvPr/>
        </p:nvPicPr>
        <p:blipFill>
          <a:blip r:embed="rId4"/>
          <a:stretch>
            <a:fillRect/>
          </a:stretch>
        </p:blipFill>
        <p:spPr>
          <a:xfrm>
            <a:off x="-742520" y="829679"/>
            <a:ext cx="11442690" cy="82294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7"/>
              </a:lnSpc>
            </a:pPr>
            <a:r>
              <a:rPr lang="en-US" sz="4781">
                <a:solidFill>
                  <a:srgbClr val="FFFFFF"/>
                </a:solidFill>
                <a:latin typeface="HK Grotesk Bold"/>
                <a:ea typeface="HK Grotesk Bold"/>
                <a:cs typeface="HK Grotesk Bold"/>
                <a:sym typeface="HK Grotesk Bold"/>
              </a:rPr>
              <a:t>5. Find the list of directors who have created horror and comedy movies both.</a:t>
            </a:r>
          </a:p>
          <a:p>
            <a:pPr algn="l">
              <a:lnSpc>
                <a:spcPts val="5737"/>
              </a:lnSpc>
            </a:pPr>
            <a:endParaRPr lang="en-US" sz="4781">
              <a:solidFill>
                <a:srgbClr val="FFFFFF"/>
              </a:solidFill>
              <a:latin typeface="HK Grotesk Bold"/>
              <a:ea typeface="HK Grotesk Bold"/>
              <a:cs typeface="HK Grotesk Bold"/>
              <a:sym typeface="HK Grotesk Bold"/>
            </a:endParaRPr>
          </a:p>
          <a:p>
            <a:pPr algn="l">
              <a:lnSpc>
                <a:spcPts val="5737"/>
              </a:lnSpc>
            </a:pPr>
            <a:r>
              <a:rPr lang="en-US" sz="4781">
                <a:solidFill>
                  <a:srgbClr val="FFFFFF"/>
                </a:solidFill>
                <a:latin typeface="HK Grotesk Bold"/>
                <a:ea typeface="HK Grotesk Bold"/>
                <a:cs typeface="HK Grotesk Bold"/>
                <a:sym typeface="HK Grotesk Bold"/>
              </a:rPr>
              <a:t>Display director names along with number of comedy and horror movies directed by them.</a:t>
            </a:r>
          </a:p>
          <a:p>
            <a:pPr algn="l">
              <a:lnSpc>
                <a:spcPts val="5737"/>
              </a:lnSpc>
              <a:spcBef>
                <a:spcPct val="0"/>
              </a:spcBef>
            </a:pPr>
            <a:endParaRPr lang="en-US" sz="4781">
              <a:solidFill>
                <a:srgbClr val="FFFFFF"/>
              </a:solidFill>
              <a:latin typeface="HK Grotesk Bold"/>
              <a:ea typeface="HK Grotesk Bold"/>
              <a:cs typeface="HK Grotesk Bold"/>
              <a:sym typeface="HK Grotesk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a:ea typeface="HK Grotesk Bold"/>
                <a:cs typeface="HK Grotesk Bold"/>
                <a:sym typeface="HK Grotesk Bold"/>
              </a:rPr>
              <a:t>6 random rows from the output table</a:t>
            </a:r>
          </a:p>
        </p:txBody>
      </p:sp>
      <p:graphicFrame>
        <p:nvGraphicFramePr>
          <p:cNvPr id="3" name="Table 3"/>
          <p:cNvGraphicFramePr>
            <a:graphicFrameLocks noGrp="1"/>
          </p:cNvGraphicFramePr>
          <p:nvPr/>
        </p:nvGraphicFramePr>
        <p:xfrm>
          <a:off x="1028700" y="2544380"/>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Comedy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Horror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Insights and Results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p>
          <a:p>
            <a:pPr algn="l">
              <a:lnSpc>
                <a:spcPts val="4620"/>
              </a:lnSpc>
            </a:pPr>
            <a:endParaRPr lang="en-US" sz="3300">
              <a:solidFill>
                <a:srgbClr val="FFFFFF"/>
              </a:solidFill>
              <a:latin typeface="Public Sans"/>
              <a:ea typeface="Public Sans"/>
              <a:cs typeface="Public Sans"/>
              <a:sym typeface="Public Sans"/>
            </a:endParaRPr>
          </a:p>
          <a:p>
            <a:pPr marL="690882" lvl="1" indent="-345441" algn="l">
              <a:lnSpc>
                <a:spcPts val="4480"/>
              </a:lnSpc>
              <a:buFont typeface="Arial"/>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p>
          <a:p>
            <a:pPr algn="l">
              <a:lnSpc>
                <a:spcPts val="4620"/>
              </a:lnSpc>
            </a:pPr>
            <a:endParaRPr lang="en-US" sz="32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a:ea typeface="HK Grotesk Bold"/>
                <a:cs typeface="HK Grotesk Bold"/>
                <a:sym typeface="HK Grotesk Bold"/>
              </a:rPr>
              <a:t>Key Findings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3" lvl="1" indent="-334646"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2. Strategic Partnerships</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p>
          <a:p>
            <a:pPr algn="l">
              <a:lnSpc>
                <a:spcPts val="462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3. Operational Efficiency</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Optimizing content length enhances viewer satisfaction and retention.</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4. Informed Decision-Making</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p>
          <a:p>
            <a:pPr marL="0" lvl="0" indent="0" algn="l">
              <a:lnSpc>
                <a:spcPts val="4340"/>
              </a:lnSpc>
              <a:spcBef>
                <a:spcPct val="0"/>
              </a:spcBef>
            </a:pPr>
            <a:endParaRPr lang="en-US" sz="3100">
              <a:solidFill>
                <a:srgbClr val="FFFFFF"/>
              </a:solidFill>
              <a:latin typeface="Public Sans"/>
              <a:ea typeface="Public Sans"/>
              <a:cs typeface="Public Sans"/>
              <a:sym typeface="Public Sans"/>
            </a:endParaR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a:ea typeface="HK Grotesk Bold"/>
                <a:cs typeface="HK Grotesk Bold"/>
                <a:sym typeface="HK Grotesk Bold"/>
              </a:rPr>
              <a:t>Business Impact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a:grpSpLocks noChangeAspect="1"/>
          </p:cNvGrpSpPr>
          <p:nvPr/>
        </p:nvGrpSpPr>
        <p:grpSpPr>
          <a:xfrm>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IN"/>
            </a:p>
          </p:txBody>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txBody>
            <a:bodyPr/>
            <a:lstStyle/>
            <a:p>
              <a:endParaRPr lang="en-IN"/>
            </a:p>
          </p:txBody>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txBody>
            <a:bodyPr/>
            <a:lstStyle/>
            <a:p>
              <a:endParaRPr lang="en-IN"/>
            </a:p>
          </p:txBody>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txBody>
            <a:bodyPr/>
            <a:lstStyle/>
            <a:p>
              <a:endParaRPr lang="en-IN"/>
            </a:p>
          </p:txBody>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03" r="-5603"/>
              </a:stretch>
            </a:blipFill>
          </p:spPr>
          <p:txBody>
            <a:bodyPr/>
            <a:lstStyle/>
            <a:p>
              <a:endParaRPr lang="en-IN"/>
            </a:p>
          </p:txBody>
        </p:sp>
      </p:grpSp>
      <p:grpSp>
        <p:nvGrpSpPr>
          <p:cNvPr id="9" name="Group 9"/>
          <p:cNvGrpSpPr/>
          <p:nvPr/>
        </p:nvGrpSpPr>
        <p:grpSpPr>
          <a:xfrm>
            <a:off x="1028700" y="1802161"/>
            <a:ext cx="7822101" cy="6682678"/>
            <a:chOff x="0" y="0"/>
            <a:chExt cx="10429468" cy="8910237"/>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Introduction</a:t>
              </a:r>
            </a:p>
          </p:txBody>
        </p:sp>
        <p:sp>
          <p:nvSpPr>
            <p:cNvPr id="11" name="TextBox 11"/>
            <p:cNvSpPr txBox="1"/>
            <p:nvPr/>
          </p:nvSpPr>
          <p:spPr>
            <a:xfrm>
              <a:off x="0" y="2534837"/>
              <a:ext cx="10429468" cy="637540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This project focuses on analyzing Netflix data to uncover viewer behaviors and content trends. </a:t>
              </a:r>
            </a:p>
            <a:p>
              <a:pPr marL="0" lvl="0" indent="0" algn="l">
                <a:lnSpc>
                  <a:spcPts val="4200"/>
                </a:lnSpc>
                <a:spcBef>
                  <a:spcPct val="0"/>
                </a:spcBef>
              </a:pPr>
              <a:r>
                <a:rPr lang="en-US" sz="3000">
                  <a:solidFill>
                    <a:srgbClr val="FFFFFF"/>
                  </a:solidFill>
                  <a:latin typeface="Public Sans"/>
                  <a:ea typeface="Public Sans"/>
                  <a:cs typeface="Public Sans"/>
                  <a:sym typeface="Public Sans"/>
                </a:rPr>
                <a:t>By refining data types, resolving inconsistencies, and leveraging SQL queries, the analysis aims to provide actionable insights for optimizing content strategies and enhancing user experience on the platform.</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819400" y="4152900"/>
            <a:ext cx="12372736" cy="1333500"/>
            <a:chOff x="-368617" y="1173179"/>
            <a:chExt cx="16496981" cy="1778000"/>
          </a:xfrm>
        </p:grpSpPr>
        <p:sp>
          <p:nvSpPr>
            <p:cNvPr id="4" name="TextBox 4"/>
            <p:cNvSpPr txBox="1"/>
            <p:nvPr/>
          </p:nvSpPr>
          <p:spPr>
            <a:xfrm>
              <a:off x="-368617" y="1173179"/>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dirty="0">
                  <a:solidFill>
                    <a:srgbClr val="FFFFFF"/>
                  </a:solidFill>
                  <a:latin typeface="HK Grotesk Bold"/>
                  <a:ea typeface="HK Grotesk Bold"/>
                  <a:cs typeface="HK Grotesk Bold"/>
                  <a:sym typeface="HK Grotesk Bold"/>
                </a:rPr>
                <a:t>             Thank you!</a:t>
              </a:r>
            </a:p>
          </p:txBody>
        </p:sp>
        <p:sp>
          <p:nvSpPr>
            <p:cNvPr id="5" name="TextBox 5"/>
            <p:cNvSpPr txBox="1"/>
            <p:nvPr/>
          </p:nvSpPr>
          <p:spPr>
            <a:xfrm>
              <a:off x="0" y="1951600"/>
              <a:ext cx="16128364" cy="727465"/>
            </a:xfrm>
            <a:prstGeom prst="rect">
              <a:avLst/>
            </a:prstGeom>
          </p:spPr>
          <p:txBody>
            <a:bodyPr lIns="0" tIns="0" rIns="0" bIns="0" rtlCol="0" anchor="t">
              <a:spAutoFit/>
            </a:bodyPr>
            <a:lstStyle/>
            <a:p>
              <a:pPr algn="ctr">
                <a:lnSpc>
                  <a:spcPts val="4550"/>
                </a:lnSpc>
              </a:pPr>
              <a:endParaRPr lang="en-US" sz="3500" dirty="0">
                <a:solidFill>
                  <a:srgbClr val="FFFFFF"/>
                </a:solidFill>
                <a:latin typeface="Public Sans"/>
                <a:ea typeface="Public Sans"/>
                <a:cs typeface="Public Sans"/>
                <a:sym typeface="Public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Deepen Understanding of Viewer Preferences</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Optimize Operational Efficiency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Drive Strategic Decision-Making</a:t>
            </a: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Objectives</a:t>
            </a: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Scope</a:t>
            </a:r>
          </a:p>
        </p:txBody>
      </p:sp>
      <p:sp>
        <p:nvSpPr>
          <p:cNvPr id="8" name="TextBox 8"/>
          <p:cNvSpPr txBox="1"/>
          <p:nvPr/>
        </p:nvSpPr>
        <p:spPr>
          <a:xfrm>
            <a:off x="1154948" y="7777386"/>
            <a:ext cx="14773695" cy="16002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 Deepen Understanding of Viewer Preferences Optimize Operational Efficiency Drive Strategic Decision-Making</a:t>
            </a:r>
          </a:p>
          <a:p>
            <a:pPr algn="l">
              <a:lnSpc>
                <a:spcPts val="4200"/>
              </a:lnSpc>
            </a:pPr>
            <a:endParaRPr lang="en-US" sz="3000">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txBody>
          <a:bodyPr/>
          <a:lstStyle/>
          <a:p>
            <a:endParaRPr lang="en-IN"/>
          </a:p>
        </p:txBody>
      </p:sp>
      <p:grpSp>
        <p:nvGrpSpPr>
          <p:cNvPr id="3" name="Group 3"/>
          <p:cNvGrpSpPr/>
          <p:nvPr/>
        </p:nvGrpSpPr>
        <p:grpSpPr>
          <a:xfrm>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5" name="Group 5"/>
          <p:cNvGrpSpPr/>
          <p:nvPr/>
        </p:nvGrpSpPr>
        <p:grpSpPr>
          <a:xfrm>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7" name="Group 7"/>
          <p:cNvGrpSpPr/>
          <p:nvPr/>
        </p:nvGrpSpPr>
        <p:grpSpPr>
          <a:xfrm>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9" name="Group 9"/>
          <p:cNvGrpSpPr/>
          <p:nvPr/>
        </p:nvGrpSpPr>
        <p:grpSpPr>
          <a:xfrm>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a:ea typeface="HK Grotesk Bold"/>
                <a:cs typeface="HK Grotesk Bold"/>
                <a:sym typeface="HK Grotesk Bold"/>
              </a:rPr>
              <a:t>Workflow </a:t>
            </a: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Collection and Loading</a:t>
            </a: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Cleaning and Transformation</a:t>
            </a: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Analysis and Insights</a:t>
            </a: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Storage and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2971323"/>
            <a:ext cx="14773695" cy="5802630"/>
          </a:xfrm>
          <a:prstGeom prst="rect">
            <a:avLst/>
          </a:prstGeom>
        </p:spPr>
        <p:txBody>
          <a:bodyPr lIns="0" tIns="0" rIns="0" bIns="0" rtlCol="0" anchor="t">
            <a:spAutoFit/>
          </a:bodyPr>
          <a:lstStyle/>
          <a:p>
            <a:pPr algn="l">
              <a:lnSpc>
                <a:spcPts val="4620"/>
              </a:lnSpc>
            </a:pPr>
            <a:r>
              <a:rPr lang="en-US" sz="3300">
                <a:solidFill>
                  <a:srgbClr val="FFFFFF"/>
                </a:solidFill>
                <a:latin typeface="Public Sans"/>
                <a:ea typeface="Public Sans"/>
                <a:cs typeface="Public Sans"/>
                <a:sym typeface="Public Sans"/>
              </a:rPr>
              <a:t>Data Sources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Netflix dataset containing information about movies, TV shows, directors, cast, genres, countries, duration, and ratings.</a:t>
            </a:r>
          </a:p>
          <a:p>
            <a:pPr algn="l">
              <a:lnSpc>
                <a:spcPts val="4620"/>
              </a:lnSpc>
            </a:pPr>
            <a:endParaRPr lang="en-US" sz="3300">
              <a:solidFill>
                <a:srgbClr val="FFFFFF"/>
              </a:solidFill>
              <a:latin typeface="Public Sans"/>
              <a:ea typeface="Public Sans"/>
              <a:cs typeface="Public Sans"/>
              <a:sym typeface="Public Sans"/>
            </a:endParaRPr>
          </a:p>
          <a:p>
            <a:pPr algn="l">
              <a:lnSpc>
                <a:spcPts val="4620"/>
              </a:lnSpc>
            </a:pPr>
            <a:r>
              <a:rPr lang="en-US" sz="3300">
                <a:solidFill>
                  <a:srgbClr val="FFFFFF"/>
                </a:solidFill>
                <a:latin typeface="Public Sans"/>
                <a:ea typeface="Public Sans"/>
                <a:cs typeface="Public Sans"/>
                <a:sym typeface="Public Sans"/>
              </a:rPr>
              <a:t>Data Loading Process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Data was initially loaded into Python for preprocessing and then imported into the raw data layer of SQL Server.</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a:ea typeface="HK Grotesk Bold"/>
                <a:cs typeface="HK Grotesk Bold"/>
                <a:sym typeface="HK Grotesk Bold"/>
              </a:rPr>
              <a:t>Data Collection and Loading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CLEANING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3" lvl="1" indent="-712472" algn="l">
              <a:lnSpc>
                <a:spcPts val="7920"/>
              </a:lnSpc>
              <a:spcBef>
                <a:spcPct val="0"/>
              </a:spcBef>
              <a:buAutoNum type="arabicPeriod"/>
            </a:pPr>
            <a:r>
              <a:rPr lang="en-US" sz="6600">
                <a:solidFill>
                  <a:srgbClr val="FFFFFF"/>
                </a:solidFill>
                <a:latin typeface="HK Grotesk Bold"/>
                <a:ea typeface="HK Grotesk Bold"/>
                <a:cs typeface="HK Grotesk Bold"/>
                <a:sym typeface="HK Grotesk Bold"/>
              </a:rPr>
              <a:t>Enhancements in Netflix Data Table</a:t>
            </a:r>
          </a:p>
        </p:txBody>
      </p:sp>
      <p:grpSp>
        <p:nvGrpSpPr>
          <p:cNvPr id="4" name="Group 4"/>
          <p:cNvGrpSpPr/>
          <p:nvPr/>
        </p:nvGrpSpPr>
        <p:grpSpPr>
          <a:xfrm>
            <a:off x="1393601" y="2032934"/>
            <a:ext cx="13062646" cy="2399758"/>
            <a:chOff x="0" y="0"/>
            <a:chExt cx="17416861" cy="3199677"/>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Changed Data Type of Title Column</a:t>
              </a:r>
            </a:p>
          </p:txBody>
        </p:sp>
        <p:sp>
          <p:nvSpPr>
            <p:cNvPr id="6" name="TextBox 6"/>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a:solidFill>
                    <a:srgbClr val="FFFFFF"/>
                  </a:solidFill>
                  <a:latin typeface="Public Sans"/>
                  <a:ea typeface="Public Sans"/>
                  <a:cs typeface="Public Sans"/>
                  <a:sym typeface="Public Sans"/>
                </a:rPr>
                <a:t>Conve</a:t>
              </a:r>
              <a:r>
                <a:rPr lang="en-US" sz="2400" u="none">
                  <a:solidFill>
                    <a:srgbClr val="FFFFFF"/>
                  </a:solidFill>
                  <a:latin typeface="Public Sans"/>
                  <a:ea typeface="Public Sans"/>
                  <a:cs typeface="Public Sans"/>
                  <a:sym typeface="Public Sans"/>
                </a:rPr>
                <a:t>rted ‘title’ column from ‘varchar’ to ‘nvarchar’ to support foreign characters.</a:t>
              </a:r>
            </a:p>
            <a:p>
              <a:pPr algn="l">
                <a:lnSpc>
                  <a:spcPts val="3359"/>
                </a:lnSpc>
                <a:spcBef>
                  <a:spcPct val="0"/>
                </a:spcBef>
              </a:pPr>
              <a:endParaRPr lang="en-US" sz="2400" u="none">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u="none">
                  <a:solidFill>
                    <a:srgbClr val="FFFFFF"/>
                  </a:solidFill>
                  <a:latin typeface="Public Sans"/>
                  <a:ea typeface="Public Sans"/>
                  <a:cs typeface="Public Sans"/>
                  <a:sym typeface="Public Sans"/>
                </a:rPr>
                <a:t>Ensured visibility and correct representation of all characters in titles.</a:t>
              </a:r>
            </a:p>
            <a:p>
              <a:pPr marL="0" lvl="0" indent="0" algn="l">
                <a:lnSpc>
                  <a:spcPts val="3359"/>
                </a:lnSpc>
                <a:spcBef>
                  <a:spcPct val="0"/>
                </a:spcBef>
              </a:pPr>
              <a:r>
                <a:rPr lang="en-US" sz="2399" u="none">
                  <a:solidFill>
                    <a:srgbClr val="FFFFFF"/>
                  </a:solidFill>
                  <a:latin typeface="Public Sans"/>
                  <a:ea typeface="Public Sans"/>
                  <a:cs typeface="Public Sans"/>
                  <a:sym typeface="Public Sans"/>
                </a:rPr>
                <a:t> </a:t>
              </a:r>
            </a:p>
          </p:txBody>
        </p:sp>
      </p:grpSp>
      <p:grpSp>
        <p:nvGrpSpPr>
          <p:cNvPr id="7" name="Group 7"/>
          <p:cNvGrpSpPr/>
          <p:nvPr/>
        </p:nvGrpSpPr>
        <p:grpSpPr>
          <a:xfrm>
            <a:off x="1393601" y="4708916"/>
            <a:ext cx="13062646" cy="2399758"/>
            <a:chOff x="0" y="0"/>
            <a:chExt cx="17416861" cy="3199677"/>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Adjusted Column Lengths</a:t>
              </a:r>
            </a:p>
          </p:txBody>
        </p:sp>
        <p:sp>
          <p:nvSpPr>
            <p:cNvPr id="9" name="TextBox 9"/>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Determined optimal column lengths using Python to improve loading speed.</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Changed from max length to required length for efficient data handling.</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grpSp>
        <p:nvGrpSpPr>
          <p:cNvPr id="10" name="Group 10"/>
          <p:cNvGrpSpPr/>
          <p:nvPr/>
        </p:nvGrpSpPr>
        <p:grpSpPr>
          <a:xfrm>
            <a:off x="1393601" y="7384899"/>
            <a:ext cx="13062646" cy="2399758"/>
            <a:chOff x="0" y="0"/>
            <a:chExt cx="17416861" cy="3199677"/>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Set Primary Key for show_id</a:t>
              </a:r>
            </a:p>
          </p:txBody>
        </p:sp>
        <p:sp>
          <p:nvSpPr>
            <p:cNvPr id="12" name="TextBox 12"/>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Identified ‘show_id’ as unique across the dataset.</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Established ‘show_id’ as the primary key to ensure data integrity and uniqueness.</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64210"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4"/>
            <a:stretch>
              <a:fillRect/>
            </a:stretch>
          </a:blipFill>
        </p:spPr>
        <p:txBody>
          <a:bodyPr/>
          <a:lstStyle/>
          <a:p>
            <a:endParaRPr lang="en-IN"/>
          </a:p>
        </p:txBody>
      </p:sp>
      <p:sp>
        <p:nvSpPr>
          <p:cNvPr id="4" name="Freeform 4"/>
          <p:cNvSpPr/>
          <p:nvPr/>
        </p:nvSpPr>
        <p:spPr>
          <a:xfrm>
            <a:off x="8300358"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5"/>
            <a:stretch>
              <a:fillRect/>
            </a:stretch>
          </a:blipFill>
        </p:spPr>
        <p:txBody>
          <a:bodyPr/>
          <a:lstStyle/>
          <a:p>
            <a:endParaRPr lang="en-IN"/>
          </a:p>
        </p:txBody>
      </p:sp>
      <p:sp>
        <p:nvSpPr>
          <p:cNvPr id="5" name="Freeform 5"/>
          <p:cNvSpPr/>
          <p:nvPr/>
        </p:nvSpPr>
        <p:spPr>
          <a:xfrm>
            <a:off x="7804113" y="4988311"/>
            <a:ext cx="2178572" cy="1553267"/>
          </a:xfrm>
          <a:custGeom>
            <a:avLst/>
            <a:gdLst/>
            <a:ahLst/>
            <a:cxnLst/>
            <a:rect l="l" t="t" r="r" b="b"/>
            <a:pathLst>
              <a:path w="2178572" h="1553267">
                <a:moveTo>
                  <a:pt x="0" y="0"/>
                </a:moveTo>
                <a:lnTo>
                  <a:pt x="2178571" y="0"/>
                </a:lnTo>
                <a:lnTo>
                  <a:pt x="2178571" y="1553268"/>
                </a:lnTo>
                <a:lnTo>
                  <a:pt x="0" y="15532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904</Words>
  <Application>Microsoft Office PowerPoint</Application>
  <PresentationFormat>Custom</PresentationFormat>
  <Paragraphs>165</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HK Grotesk Bold</vt:lpstr>
      <vt:lpstr>Public Sans</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cp:lastModifiedBy>Arc Prabh Jha</cp:lastModifiedBy>
  <cp:revision>2</cp:revision>
  <dcterms:created xsi:type="dcterms:W3CDTF">2006-08-16T00:00:00Z</dcterms:created>
  <dcterms:modified xsi:type="dcterms:W3CDTF">2024-08-03T03:32:07Z</dcterms:modified>
  <dc:identifier>DAGKdcTX8YM</dc:identifier>
</cp:coreProperties>
</file>